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1" r:id="rId2"/>
  </p:sldMasterIdLst>
  <p:notesMasterIdLst>
    <p:notesMasterId r:id="rId11"/>
  </p:notesMasterIdLst>
  <p:sldIdLst>
    <p:sldId id="376" r:id="rId3"/>
    <p:sldId id="256" r:id="rId4"/>
    <p:sldId id="257" r:id="rId5"/>
    <p:sldId id="258" r:id="rId6"/>
    <p:sldId id="259" r:id="rId7"/>
    <p:sldId id="260" r:id="rId8"/>
    <p:sldId id="261" r:id="rId9"/>
    <p:sldId id="363" r:id="rId1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3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Climate Response Sprint 2026 programme document; MOCCAE Entrepreneurship &amp; Innovation Ecosystem, slides 30-35.
-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MOCCAE Entrepreneurship &amp; Innovation Ecosystem, slides 31-32; Climate Response Sprint 2026 programme document.
-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Climate Response Sprint 2026 programme document, Priority Innovation Themes and Cross-Cutting Technology Enablers.
-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Revised journey provided by the user and incorporated in Climate Response Sprint 2026 revised programme journey document.
-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Climate Response Sprint 2026 revised programme journey document, Phase 1 and Phase 2 accelerator sections.
-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Climate Response Sprint 2026 revised programme journey document, Programme Governance and Roles and Proposed Phase 2 Partner Model; MOCCAE Entrepreneurship &amp; Innovation Ecosystem, slides 29 and 31-34.
-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4077F3-9284-0246-89D5-2D7D2F9679E7}" type="slidenum">
              <a:rPr kumimoji="0" lang="en-A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A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3524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A99D"/>
          </a:solidFill>
          <a:ln w="12700">
            <a:solidFill>
              <a:srgbClr val="00A99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0116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120" dirty="0">
                <a:solidFill>
                  <a:srgbClr val="5C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CLIMATE RESPONSE SPRINT 2026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0652760" y="201168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124E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MOCCAE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48793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Page - Dark Gra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2A81B7-6CA2-3EC3-BA90-37C912B3B1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04800"/>
            <a:ext cx="3125213" cy="11268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405B5AB-4CFF-448E-88AE-A5295DBA0BA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D9F80747-FC19-42C7-B50A-A54B472C90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0625" y="2819400"/>
            <a:ext cx="9791700" cy="806450"/>
          </a:xfrm>
        </p:spPr>
        <p:txBody>
          <a:bodyPr lIns="0" tIns="0" rIns="0" bIns="0"/>
          <a:lstStyle>
            <a:lvl1pPr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93065B33-098B-4C81-A7CB-F65082F5AAB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0625" y="3733800"/>
            <a:ext cx="9791700" cy="990600"/>
          </a:xfrm>
        </p:spPr>
        <p:txBody>
          <a:bodyPr lIns="0" tIns="0" rIns="0" bIns="0"/>
          <a:lstStyle>
            <a:lvl1pPr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268D8AB-13C0-754F-BB21-9E463E6FD04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21000"/>
            <a:ext cx="3125213" cy="11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421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Page - Dark Gra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2A81B7-6CA2-3EC3-BA90-37C912B3B1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04800"/>
            <a:ext cx="3125213" cy="11268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405B5AB-4CFF-448E-88AE-A5295DBA0BA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D9F80747-FC19-42C7-B50A-A54B472C90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0625" y="2819400"/>
            <a:ext cx="9791700" cy="806450"/>
          </a:xfrm>
        </p:spPr>
        <p:txBody>
          <a:bodyPr lIns="0" tIns="0" rIns="0" bIns="0"/>
          <a:lstStyle>
            <a:lvl1pPr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93065B33-098B-4C81-A7CB-F65082F5AAB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0625" y="3733800"/>
            <a:ext cx="9791700" cy="990600"/>
          </a:xfrm>
        </p:spPr>
        <p:txBody>
          <a:bodyPr lIns="0" tIns="0" rIns="0" bIns="0"/>
          <a:lstStyle>
            <a:lvl1pPr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268D8AB-13C0-754F-BB21-9E463E6FD04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21000"/>
            <a:ext cx="3125213" cy="11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011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D4FDDD-9B14-4C70-BBB3-617EAF38DF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0625" y="2819400"/>
            <a:ext cx="9791700" cy="806450"/>
          </a:xfrm>
        </p:spPr>
        <p:txBody>
          <a:bodyPr lIns="0" tIns="0" rIns="0" bIns="0"/>
          <a:lstStyle>
            <a:lvl1pPr>
              <a:buNone/>
              <a:defRPr sz="4000">
                <a:solidFill>
                  <a:srgbClr val="595959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0F2E20-8DCC-4F30-8460-6B9B85B3F97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0625" y="3733800"/>
            <a:ext cx="9791700" cy="990600"/>
          </a:xfrm>
        </p:spPr>
        <p:txBody>
          <a:bodyPr lIns="0" tIns="0" rIns="0" bIns="0"/>
          <a:lstStyle>
            <a:lvl1pPr>
              <a:buNone/>
              <a:defRPr sz="1800">
                <a:solidFill>
                  <a:srgbClr val="595959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410B34F-763B-4E4D-8023-23158145D3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04800"/>
            <a:ext cx="3125213" cy="11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365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olid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73E2B50-93C3-4005-9F12-71F80199725C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36203C-E182-458E-9D57-4607F827F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27804" y="2882325"/>
            <a:ext cx="3844995" cy="878702"/>
          </a:xfrm>
          <a:noFill/>
        </p:spPr>
        <p:txBody>
          <a:bodyPr wrap="square" lIns="0" tIns="0" rIns="0" bIns="0" rtlCol="0" anchor="b">
            <a:noAutofit/>
          </a:bodyPr>
          <a:lstStyle>
            <a:lvl1pPr marL="0" indent="0">
              <a:buNone/>
              <a:def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marL="0"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0C7F439-9D14-4B7A-A2B1-410BAE2FC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127807" y="3906748"/>
            <a:ext cx="3844992" cy="321242"/>
          </a:xfrm>
          <a:noFill/>
        </p:spPr>
        <p:txBody>
          <a:bodyPr wrap="square" lIns="0" tIns="0" rIns="0" bIns="0" rtlCol="0">
            <a:noAutofit/>
          </a:bodyPr>
          <a:lstStyle>
            <a:lvl1pPr marL="0" indent="0">
              <a:lnSpc>
                <a:spcPts val="1600"/>
              </a:lnSpc>
              <a:buNone/>
              <a:defRPr lang="en-US" sz="1200" dirty="0">
                <a:solidFill>
                  <a:schemeClr val="bg1">
                    <a:lumMod val="50000"/>
                  </a:schemeClr>
                </a:solidFill>
                <a:latin typeface="Univers Next Arabic Light" panose="020B0403030202020203" pitchFamily="34" charset="-78"/>
              </a:defRPr>
            </a:lvl1pPr>
          </a:lstStyle>
          <a:p>
            <a:pPr marL="0" lvl="0">
              <a:lnSpc>
                <a:spcPts val="1900"/>
              </a:lnSpc>
            </a:pPr>
            <a:r>
              <a:rPr lang="en-US" dirty="0"/>
              <a:t>Click to edit Master text styles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8C5A025-DCFC-428B-B283-0E4ADA7A0D92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181100" y="2630010"/>
            <a:ext cx="4446522" cy="159798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3900" b="0" i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817588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73E2B50-93C3-4005-9F12-71F80199725C}"/>
              </a:ext>
            </a:extLst>
          </p:cNvPr>
          <p:cNvSpPr>
            <a:spLocks/>
          </p:cNvSpPr>
          <p:nvPr userDrawn="1"/>
        </p:nvSpPr>
        <p:spPr>
          <a:xfrm>
            <a:off x="762000" y="0"/>
            <a:ext cx="11430000" cy="6286500"/>
          </a:xfrm>
          <a:prstGeom prst="rect">
            <a:avLst/>
          </a:prstGeom>
          <a:solidFill>
            <a:srgbClr val="4747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38AE54-345B-4BED-93EC-97F98CF22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2326" y="6420872"/>
            <a:ext cx="538708" cy="292100"/>
          </a:xfrm>
          <a:prstGeom prst="rect">
            <a:avLst/>
          </a:prstGeom>
        </p:spPr>
        <p:txBody>
          <a:bodyPr/>
          <a:lstStyle/>
          <a:p>
            <a:fld id="{A8438B79-43C8-4D14-BE2C-F05EBD05207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0172BAB-ADB0-4521-9363-81DE773132D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2000" y="0"/>
            <a:ext cx="3003612" cy="6286500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36203C-E182-458E-9D57-4607F827F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26278" y="2344260"/>
            <a:ext cx="4446522" cy="1597980"/>
          </a:xfrm>
        </p:spPr>
        <p:txBody>
          <a:bodyPr anchor="ctr">
            <a:normAutofit/>
          </a:bodyPr>
          <a:lstStyle>
            <a:lvl1pPr marL="0" indent="0">
              <a:buNone/>
              <a:defRPr sz="32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7B56C19-5595-4735-B297-EF93904A3981}"/>
              </a:ext>
            </a:extLst>
          </p:cNvPr>
          <p:cNvSpPr/>
          <p:nvPr userDrawn="1"/>
        </p:nvSpPr>
        <p:spPr>
          <a:xfrm>
            <a:off x="0" y="6286500"/>
            <a:ext cx="12192000" cy="571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0C7F439-9D14-4B7A-A2B1-410BAE2FC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26212" y="4146551"/>
            <a:ext cx="4446587" cy="478716"/>
          </a:xfrm>
        </p:spPr>
        <p:txBody>
          <a:bodyPr anchor="ctr">
            <a:noAutofit/>
          </a:bodyPr>
          <a:lstStyle>
            <a:lvl1pPr marL="0" indent="0">
              <a:lnSpc>
                <a:spcPts val="1600"/>
              </a:lnSpc>
              <a:buNone/>
              <a:defRPr sz="1500">
                <a:solidFill>
                  <a:schemeClr val="bg1"/>
                </a:solidFill>
              </a:defRPr>
            </a:lvl1pPr>
            <a:lvl2pPr marL="457200" indent="0">
              <a:buNone/>
              <a:defRPr sz="1500"/>
            </a:lvl2pPr>
            <a:lvl3pPr marL="914400" indent="0">
              <a:buNone/>
              <a:defRPr sz="1500"/>
            </a:lvl3pPr>
            <a:lvl4pPr marL="1371600" indent="0">
              <a:buNone/>
              <a:defRPr sz="1500"/>
            </a:lvl4pPr>
            <a:lvl5pPr marL="1828800" indent="0">
              <a:buNone/>
              <a:defRPr sz="15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8813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6016B-48E0-44EA-B75B-7D8F1505D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8774"/>
            <a:ext cx="9791700" cy="495300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indent="0">
              <a:defRPr lang="en-US" sz="3200" dirty="0">
                <a:solidFill>
                  <a:srgbClr val="595959"/>
                </a:solidFill>
                <a:latin typeface="+mj-lt"/>
              </a:defRPr>
            </a:lvl1pPr>
          </a:lstStyle>
          <a:p>
            <a:pPr marL="0" lvl="0"/>
            <a:r>
              <a:rPr lang="en-US" dirty="0"/>
              <a:t>Click to edit Master title style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E9E72DC-8E3D-493A-BAEE-23FD54B49FDA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181101" y="1692748"/>
            <a:ext cx="9791700" cy="304800"/>
          </a:xfrm>
        </p:spPr>
        <p:txBody>
          <a:bodyPr vert="horz" lIns="0" tIns="45720" rIns="0" bIns="45720" rtlCol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0" dirty="0">
                <a:solidFill>
                  <a:schemeClr val="accent5"/>
                </a:solidFill>
              </a:defRPr>
            </a:lvl1pPr>
          </a:lstStyle>
          <a:p>
            <a:pPr marL="228600" lvl="0" indent="-228600"/>
            <a:r>
              <a:rPr lang="en-US" dirty="0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28B4517-9C45-4112-9D57-B542599FEF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81100" y="2286000"/>
            <a:ext cx="3162300" cy="3048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CA134D1C-F9FD-4D34-B2AD-57CDE158963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81100" y="2726852"/>
            <a:ext cx="3162300" cy="329294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0">
                <a:solidFill>
                  <a:srgbClr val="7F7F7F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51E754E5-425F-4467-85DB-48CBB6794A8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95800" y="2726852"/>
            <a:ext cx="3162300" cy="3292948"/>
          </a:xfrm>
        </p:spPr>
        <p:txBody>
          <a:bodyPr lIns="0" tIns="0" rIns="0" bIns="0">
            <a:noAutofit/>
          </a:bodyPr>
          <a:lstStyle>
            <a:lvl1pPr marL="173736" indent="-173736" rtl="0">
              <a:lnSpc>
                <a:spcPts val="1600"/>
              </a:lnSpc>
              <a:spcBef>
                <a:spcPts val="600"/>
              </a:spcBef>
              <a:buClr>
                <a:srgbClr val="B59644"/>
              </a:buClr>
              <a:buFont typeface="Arial" panose="020B0604020202020204" pitchFamily="34" charset="0"/>
              <a:buChar char="•"/>
              <a:defRPr lang="en-US" sz="1200" b="0" kern="1200" dirty="0" smtClean="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04B0319B-C402-4848-AE44-D34C378DEEF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95800" y="2286000"/>
            <a:ext cx="3162300" cy="3048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3F992502-A8F3-4A2C-AA6F-6C2815B315A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810500" y="2726852"/>
            <a:ext cx="3162300" cy="3292948"/>
          </a:xfrm>
        </p:spPr>
        <p:txBody>
          <a:bodyPr lIns="0" tIns="0" rIns="0" bIns="0">
            <a:noAutofit/>
          </a:bodyPr>
          <a:lstStyle>
            <a:lvl1pPr marL="173736" indent="-173736" rtl="0">
              <a:lnSpc>
                <a:spcPts val="1600"/>
              </a:lnSpc>
              <a:spcBef>
                <a:spcPts val="600"/>
              </a:spcBef>
              <a:buClr>
                <a:srgbClr val="B59644"/>
              </a:buClr>
              <a:buFont typeface="Arial" panose="020B0604020202020204" pitchFamily="34" charset="0"/>
              <a:buChar char="•"/>
              <a:defRPr lang="en-US" sz="1200" b="0" kern="1200" dirty="0" smtClean="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AC90D96F-24F1-4ADD-8D25-CAF9C307C31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810500" y="2286000"/>
            <a:ext cx="3162300" cy="3048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5F5F5F"/>
                </a:solidFill>
              </a:defRPr>
            </a:lvl2pPr>
            <a:lvl3pPr indent="0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  <a:lvl4pPr indent="0">
              <a:lnSpc>
                <a:spcPct val="100000"/>
              </a:lnSpc>
              <a:buFont typeface="Arial" panose="020B0604020202020204" pitchFamily="34" charset="0"/>
              <a:buNone/>
              <a:defRPr/>
            </a:lvl4pPr>
            <a:lvl5pPr indent="0">
              <a:lnSpc>
                <a:spcPct val="100000"/>
              </a:lnSpc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0094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0">
          <p15:clr>
            <a:srgbClr val="FBAE40"/>
          </p15:clr>
        </p15:guide>
        <p15:guide id="2" pos="7488">
          <p15:clr>
            <a:srgbClr val="FBAE40"/>
          </p15:clr>
        </p15:guide>
        <p15:guide id="5" orient="horz" pos="3960">
          <p15:clr>
            <a:srgbClr val="FBAE40"/>
          </p15:clr>
        </p15:guide>
        <p15:guide id="6" orient="horz" pos="415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6016B-48E0-44EA-B75B-7D8F1505D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0" y="999067"/>
            <a:ext cx="4305300" cy="67733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>
            <a:lvl1pPr>
              <a:defRPr lang="en-US" sz="320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>
              <a:lnSpc>
                <a:spcPts val="35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DE026-E858-4D27-9D29-540BEEF454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1100" y="2196220"/>
            <a:ext cx="4305299" cy="3823577"/>
          </a:xfrm>
          <a:noFill/>
        </p:spPr>
        <p:txBody>
          <a:bodyPr wrap="square" lIns="0" tIns="0" rIns="0" bIns="0" rtlCol="0">
            <a:noAutofit/>
          </a:bodyPr>
          <a:lstStyle>
            <a:lvl1pPr marL="0" indent="0">
              <a:lnSpc>
                <a:spcPts val="1600"/>
              </a:lnSpc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  <a:lvl2pPr marL="2286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2pPr>
            <a:lvl3pPr marL="6858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3pPr>
            <a:lvl4pPr marL="11430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4pPr>
            <a:lvl5pPr marL="1600200" indent="0">
              <a:buNone/>
              <a:def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5pPr>
          </a:lstStyle>
          <a:p>
            <a:pPr marL="0" lvl="0">
              <a:lnSpc>
                <a:spcPts val="1900"/>
              </a:lnSpc>
            </a:pPr>
            <a:r>
              <a:rPr lang="en-US" dirty="0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7FA584-716B-49E1-AFA7-AB28C21540B6}"/>
              </a:ext>
            </a:extLst>
          </p:cNvPr>
          <p:cNvSpPr>
            <a:spLocks/>
          </p:cNvSpPr>
          <p:nvPr userDrawn="1"/>
        </p:nvSpPr>
        <p:spPr>
          <a:xfrm>
            <a:off x="5905500" y="0"/>
            <a:ext cx="6286500" cy="6858000"/>
          </a:xfrm>
          <a:prstGeom prst="rect">
            <a:avLst/>
          </a:prstGeom>
          <a:solidFill>
            <a:srgbClr val="5F5F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C158F92-02DC-4599-9591-7BAE7D1C8DC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400801" y="1877935"/>
            <a:ext cx="4571998" cy="434734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  <a:lvl2pPr marL="2286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2pPr>
            <a:lvl3pPr marL="6858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3pPr>
            <a:lvl4pPr marL="11430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4pPr>
            <a:lvl5pPr marL="1600200" indent="0">
              <a:buNone/>
              <a:defRPr lang="en-US" sz="2400" kern="1200" dirty="0">
                <a:solidFill>
                  <a:schemeClr val="bg1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5pPr>
          </a:lstStyle>
          <a:p>
            <a:pPr marL="0" lvl="0">
              <a:lnSpc>
                <a:spcPts val="2600"/>
              </a:lnSpc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19308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0">
          <p15:clr>
            <a:srgbClr val="FBAE40"/>
          </p15:clr>
        </p15:guide>
        <p15:guide id="2" pos="7512">
          <p15:clr>
            <a:srgbClr val="FBAE40"/>
          </p15:clr>
        </p15:guide>
        <p15:guide id="5" orient="horz" pos="3960">
          <p15:clr>
            <a:srgbClr val="FBAE40"/>
          </p15:clr>
        </p15:guide>
        <p15:guide id="6" orient="horz" pos="415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81101" y="2343430"/>
            <a:ext cx="2325526" cy="300353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A1E14AE-05B0-48B9-824B-211B1073CD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1101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accent5"/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FE579DD0-82CC-4E60-A70C-B81BE37A4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9791700" cy="4953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3200">
                <a:solidFill>
                  <a:srgbClr val="595959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B41D80C3-D027-44A2-9E56-E7EE2E167F58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181100" y="1676400"/>
            <a:ext cx="9791700" cy="304800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1" name="Picture Placeholder 15">
            <a:extLst>
              <a:ext uri="{FF2B5EF4-FFF2-40B4-BE49-F238E27FC236}">
                <a16:creationId xmlns:a16="http://schemas.microsoft.com/office/drawing/2014/main" id="{4BC40F95-120E-43D0-8E27-82B897E05A4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672364" y="2343430"/>
            <a:ext cx="2325526" cy="300353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C3799C56-8C53-4962-850F-AD3A42C081B3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3672364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accent5"/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Picture Placeholder 15">
            <a:extLst>
              <a:ext uri="{FF2B5EF4-FFF2-40B4-BE49-F238E27FC236}">
                <a16:creationId xmlns:a16="http://schemas.microsoft.com/office/drawing/2014/main" id="{6BC9F217-1850-47EE-86C9-054D8E074D0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163625" y="2343430"/>
            <a:ext cx="2325526" cy="300353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4DAAC9C4-2E45-433B-8D20-D2187F06F547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6163625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accent5"/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5" name="Picture Placeholder 15">
            <a:extLst>
              <a:ext uri="{FF2B5EF4-FFF2-40B4-BE49-F238E27FC236}">
                <a16:creationId xmlns:a16="http://schemas.microsoft.com/office/drawing/2014/main" id="{157F90A8-ACDF-4AC8-AF32-05D38E23A1A1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649810" y="2343430"/>
            <a:ext cx="2325526" cy="300353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7A00CA9F-4D47-457E-924D-B98E94AAAF8A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649810" y="5485579"/>
            <a:ext cx="2325526" cy="534221"/>
          </a:xfrm>
        </p:spPr>
        <p:txBody>
          <a:bodyPr numCol="1" anchor="t">
            <a:noAutofit/>
          </a:bodyPr>
          <a:lstStyle>
            <a:lvl1pPr marL="0" indent="0" algn="ctr">
              <a:lnSpc>
                <a:spcPts val="16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1200">
                <a:solidFill>
                  <a:schemeClr val="accent5"/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07149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B837DE2-70C4-481E-97DD-63AC78BE9181}"/>
              </a:ext>
            </a:extLst>
          </p:cNvPr>
          <p:cNvSpPr/>
          <p:nvPr userDrawn="1"/>
        </p:nvSpPr>
        <p:spPr>
          <a:xfrm>
            <a:off x="0" y="6286500"/>
            <a:ext cx="12192000" cy="571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49A068-5403-4F1E-8391-203BCA622EED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4215413" cy="6858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943600" cy="685799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CC0DFCC-3BB0-4F4F-9F0F-82E265AE7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0" y="998774"/>
            <a:ext cx="4724400" cy="4953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lang="en-US" dirty="0">
                <a:solidFill>
                  <a:srgbClr val="5F5F5F"/>
                </a:solidFill>
                <a:latin typeface="+mj-lt"/>
              </a:defRPr>
            </a:lvl1pPr>
          </a:lstStyle>
          <a:p>
            <a:pPr marL="0" lvl="0"/>
            <a:r>
              <a:rPr lang="en-US" dirty="0"/>
              <a:t>Click to edit Master title style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54E3C3F7-6018-42B6-A1BC-E7E93767BBD5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6248400" y="1692748"/>
            <a:ext cx="4724400" cy="296626"/>
          </a:xfrm>
        </p:spPr>
        <p:txBody>
          <a:bodyPr vert="horz" lIns="0" tIns="0" rIns="0" bIns="0" rtlCol="0" anchor="t">
            <a:noAutofit/>
          </a:bodyPr>
          <a:lstStyle>
            <a:lvl1pPr>
              <a:buNone/>
              <a:defRPr lang="en-US" sz="1800" b="0" dirty="0">
                <a:solidFill>
                  <a:schemeClr val="accent5"/>
                </a:solidFill>
              </a:defRPr>
            </a:lvl1pPr>
          </a:lstStyle>
          <a:p>
            <a:pPr marL="228600" lvl="0" indent="-228600"/>
            <a:r>
              <a:rPr lang="en-US" dirty="0"/>
              <a:t>Click to edit Master text styles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B3FBDB5-35F0-4A1C-BFE2-1C56A1B69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8400" y="2196221"/>
            <a:ext cx="4724400" cy="1461380"/>
          </a:xfrm>
          <a:noFill/>
        </p:spPr>
        <p:txBody>
          <a:bodyPr wrap="square" lIns="0" tIns="0" rIns="0" bIns="0" rtlCol="0">
            <a:noAutofit/>
          </a:bodyPr>
          <a:lstStyle>
            <a:lvl1pPr marL="0" indent="0">
              <a:lnSpc>
                <a:spcPts val="1600"/>
              </a:lnSpc>
              <a:buNone/>
              <a:def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</a:defRPr>
            </a:lvl1pPr>
          </a:lstStyle>
          <a:p>
            <a:pPr marL="0" lvl="0">
              <a:lnSpc>
                <a:spcPts val="1900"/>
              </a:lnSpc>
            </a:pPr>
            <a:r>
              <a:rPr lang="en-US" dirty="0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5AF0BB-A63D-4065-B2A0-63B6D02B6D4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48400" y="4114800"/>
            <a:ext cx="119892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kern="1200" dirty="0">
                <a:solidFill>
                  <a:schemeClr val="accent1"/>
                </a:solidFill>
                <a:latin typeface="Univers Next Arabic Bold" panose="020B0803030202020203" pitchFamily="34" charset="-78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335A9577-18BC-4835-97F1-4C7A3DBEE63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011139" y="4114800"/>
            <a:ext cx="119892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kern="1200" dirty="0">
                <a:solidFill>
                  <a:schemeClr val="accent1"/>
                </a:solidFill>
                <a:latin typeface="Univers Next Arabic Bold" panose="020B0803030202020203" pitchFamily="34" charset="-78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7659A318-05B2-4703-A67B-166ABBBC3CE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773878" y="4114800"/>
            <a:ext cx="119892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kern="1200" dirty="0">
                <a:solidFill>
                  <a:schemeClr val="accent1"/>
                </a:solidFill>
                <a:latin typeface="Univers Next Arabic Bold" panose="020B0803030202020203" pitchFamily="34" charset="-78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081BF27A-7B75-43A5-8F12-40C7ED9462C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48400" y="4822352"/>
            <a:ext cx="119892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0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C75E90EA-96E6-4381-AC4B-45057757E7A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011139" y="4822352"/>
            <a:ext cx="119892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0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DAEFD820-502C-443C-A86D-3D27FA65104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773878" y="4822352"/>
            <a:ext cx="119892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0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9940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B837DE2-70C4-481E-97DD-63AC78BE9181}"/>
              </a:ext>
            </a:extLst>
          </p:cNvPr>
          <p:cNvSpPr/>
          <p:nvPr userDrawn="1"/>
        </p:nvSpPr>
        <p:spPr>
          <a:xfrm>
            <a:off x="0" y="6286500"/>
            <a:ext cx="12192000" cy="571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943599" cy="685799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CC0DFCC-3BB0-4F4F-9F0F-82E265AE7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1" y="3219450"/>
            <a:ext cx="4724400" cy="4953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lang="en-US" dirty="0">
                <a:solidFill>
                  <a:srgbClr val="5F5F5F"/>
                </a:solidFill>
                <a:latin typeface="+mj-lt"/>
              </a:defRPr>
            </a:lvl1pPr>
          </a:lstStyle>
          <a:p>
            <a:pPr marL="0" lvl="0"/>
            <a:r>
              <a:rPr lang="en-US" dirty="0"/>
              <a:t>Click to edit Master title style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54E3C3F7-6018-42B6-A1BC-E7E93767BBD5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6248401" y="3913424"/>
            <a:ext cx="4724400" cy="296626"/>
          </a:xfrm>
        </p:spPr>
        <p:txBody>
          <a:bodyPr lIns="0" tIns="0" rIns="0" bIns="0" anchor="t">
            <a:noAutofit/>
          </a:bodyPr>
          <a:lstStyle>
            <a:lvl1pPr marL="0" indent="0">
              <a:buNone/>
              <a:defRPr sz="1800" b="0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9C480-36E3-4F00-9205-0EBFF30CCF8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48400" y="4343400"/>
            <a:ext cx="4724400" cy="1676400"/>
          </a:xfrm>
        </p:spPr>
        <p:txBody>
          <a:bodyPr lIns="0" tIns="0" rIns="0" bIns="0"/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sz="1200">
                <a:solidFill>
                  <a:srgbClr val="7F7F7F"/>
                </a:solidFill>
              </a:defRPr>
            </a:lvl1pPr>
            <a:lvl2pPr marL="0" indent="0">
              <a:lnSpc>
                <a:spcPts val="1600"/>
              </a:lnSpc>
              <a:spcBef>
                <a:spcPts val="0"/>
              </a:spcBef>
              <a:buNone/>
              <a:defRPr sz="1200">
                <a:solidFill>
                  <a:srgbClr val="7F7F7F"/>
                </a:solidFill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7331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649A068-5403-4F1E-8391-203BCA622EED}"/>
              </a:ext>
            </a:extLst>
          </p:cNvPr>
          <p:cNvSpPr>
            <a:spLocks/>
          </p:cNvSpPr>
          <p:nvPr userDrawn="1"/>
        </p:nvSpPr>
        <p:spPr>
          <a:xfrm>
            <a:off x="0" y="3870972"/>
            <a:ext cx="12192000" cy="2987027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CC0DFCC-3BB0-4F4F-9F0F-82E265AE7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0" y="990600"/>
            <a:ext cx="9791700" cy="495300"/>
          </a:xfrm>
          <a:prstGeom prst="rect">
            <a:avLst/>
          </a:prstGeom>
        </p:spPr>
        <p:txBody>
          <a:bodyPr vert="horz" lIns="0" tIns="0" rIns="0" bIns="0" rtlCol="0" anchor="t">
            <a:normAutofit fontScale="97500" lnSpcReduction="10000"/>
          </a:bodyPr>
          <a:lstStyle>
            <a:lvl1pPr indent="0">
              <a:defRPr lang="en-US" dirty="0">
                <a:solidFill>
                  <a:srgbClr val="5F5F5F"/>
                </a:solidFill>
                <a:latin typeface="+mj-lt"/>
              </a:defRPr>
            </a:lvl1pPr>
          </a:lstStyle>
          <a:p>
            <a:pPr marL="0" lvl="0"/>
            <a:r>
              <a:rPr lang="en-US" dirty="0"/>
              <a:t>Click to edit Master title style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54E3C3F7-6018-42B6-A1BC-E7E93767BBD5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181099" y="1688710"/>
            <a:ext cx="9791700" cy="296626"/>
          </a:xfrm>
        </p:spPr>
        <p:txBody>
          <a:bodyPr vert="horz" lIns="0" tIns="0" rIns="0" bIns="0" rtlCol="0" anchor="b">
            <a:noAutofit/>
          </a:bodyPr>
          <a:lstStyle>
            <a:lvl1pPr marL="0" indent="0">
              <a:spcBef>
                <a:spcPts val="0"/>
              </a:spcBef>
              <a:buNone/>
              <a:defRPr lang="en-US" sz="1800" b="0" dirty="0">
                <a:solidFill>
                  <a:schemeClr val="accent5"/>
                </a:solidFill>
              </a:defRPr>
            </a:lvl1pPr>
          </a:lstStyle>
          <a:p>
            <a:pPr marL="228600" lvl="0" indent="-228600"/>
            <a:r>
              <a:rPr lang="en-US" dirty="0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850D74-154B-4F53-974C-B97CCD3EEB8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075376" y="2438400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96DC4E10-45EB-43AA-9912-36C18062430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412260" y="2438400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C7732B9E-2BAB-40EF-97BE-141BC09F06D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075376" y="4098332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E5C5389-3D4D-4836-9773-EBCC717C5AC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412260" y="4098332"/>
            <a:ext cx="1336518" cy="1154113"/>
          </a:xfrm>
        </p:spPr>
        <p:txBody>
          <a:bodyPr/>
          <a:lstStyle>
            <a:lvl1pPr>
              <a:buNone/>
              <a:defRPr sz="8200" b="1">
                <a:solidFill>
                  <a:srgbClr val="5F5F5F">
                    <a:alpha val="7000"/>
                  </a:srgb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B3FBDB5-35F0-4A1C-BFE2-1C56A1B69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5378" y="3027715"/>
            <a:ext cx="2555716" cy="564898"/>
          </a:xfrm>
        </p:spPr>
        <p:txBody>
          <a:bodyPr numCol="1">
            <a:normAutofit/>
          </a:bodyPr>
          <a:lstStyle>
            <a:lvl1pPr marL="0" indent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accent5"/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3229DDE-4ABB-43DA-AD18-86D340DD4D4F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8412260" y="3027716"/>
            <a:ext cx="2555716" cy="564898"/>
          </a:xfrm>
        </p:spPr>
        <p:txBody>
          <a:bodyPr numCol="1">
            <a:normAutofit/>
          </a:bodyPr>
          <a:lstStyle>
            <a:lvl1pPr marL="0" indent="0" rtl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accent5"/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2CBD5BF-9FD3-4654-94F4-F150CDEA2546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5075377" y="4675389"/>
            <a:ext cx="2555716" cy="564898"/>
          </a:xfrm>
        </p:spPr>
        <p:txBody>
          <a:bodyPr numCol="1">
            <a:normAutofit/>
          </a:bodyPr>
          <a:lstStyle>
            <a:lvl1pPr marL="0" indent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accent5"/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98766AF-4A13-46F4-9542-DAD9CE905F4E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8412261" y="4675389"/>
            <a:ext cx="2555716" cy="564898"/>
          </a:xfrm>
        </p:spPr>
        <p:txBody>
          <a:bodyPr numCol="1">
            <a:normAutofit/>
          </a:bodyPr>
          <a:lstStyle>
            <a:lvl1pPr marL="0" indent="0" rtl="0">
              <a:lnSpc>
                <a:spcPts val="1600"/>
              </a:lnSpc>
              <a:buClr>
                <a:schemeClr val="accent1"/>
              </a:buClr>
              <a:buFontTx/>
              <a:buNone/>
              <a:defRPr sz="1200">
                <a:solidFill>
                  <a:schemeClr val="accent5"/>
                </a:solidFill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1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57706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images - Half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B7D201D-EF70-4694-9DFC-D4E3AFF42FF8}"/>
              </a:ext>
            </a:extLst>
          </p:cNvPr>
          <p:cNvSpPr/>
          <p:nvPr userDrawn="1"/>
        </p:nvSpPr>
        <p:spPr>
          <a:xfrm>
            <a:off x="0" y="6281419"/>
            <a:ext cx="5986513" cy="5765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6E3567F-3D99-45DD-A234-DEE53F5A0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2"/>
            <a:ext cx="2916936" cy="292075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CC0DFCC-3BB0-4F4F-9F0F-82E265AE7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1" y="990600"/>
            <a:ext cx="4724400" cy="4953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dirty="0">
                <a:solidFill>
                  <a:srgbClr val="5F5F5F"/>
                </a:solidFill>
                <a:latin typeface="+mj-lt"/>
              </a:defRPr>
            </a:lvl1pPr>
          </a:lstStyle>
          <a:p>
            <a:pPr marL="0" lvl="0"/>
            <a:r>
              <a:rPr lang="en-US" dirty="0"/>
              <a:t>Click to edit Master title style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B3FBDB5-35F0-4A1C-BFE2-1C56A1B69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8401" y="1676400"/>
            <a:ext cx="4724400" cy="321242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</a:defRPr>
            </a:lvl1pPr>
          </a:lstStyle>
          <a:p>
            <a:pPr lvl="0">
              <a:lnSpc>
                <a:spcPts val="1900"/>
              </a:lnSpc>
            </a:pPr>
            <a:r>
              <a:rPr lang="en-US" dirty="0"/>
              <a:t>Click to edit Master text styles</a:t>
            </a:r>
          </a:p>
        </p:txBody>
      </p:sp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C51703EF-1A26-45E9-A3C8-32AC898632A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" y="3062798"/>
            <a:ext cx="2916936" cy="379520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10" name="Picture Placeholder 15">
            <a:extLst>
              <a:ext uri="{FF2B5EF4-FFF2-40B4-BE49-F238E27FC236}">
                <a16:creationId xmlns:a16="http://schemas.microsoft.com/office/drawing/2014/main" id="{71500DE1-B084-4405-BAFB-9C0503C16BA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058981" y="0"/>
            <a:ext cx="2884618" cy="685799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1D3B1D-9FF9-4C8C-A192-BF3DE522D48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47875" y="2196220"/>
            <a:ext cx="4724925" cy="1461380"/>
          </a:xfr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lang="en-US" sz="12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  <a:lvl2pPr>
              <a:buNone/>
              <a:defRPr/>
            </a:lvl2pPr>
          </a:lstStyle>
          <a:p>
            <a:pPr marL="228600" lvl="0" indent="-228600" algn="l" defTabSz="914400" rtl="0" eaLnBrk="1" latinLnBrk="0" hangingPunct="1">
              <a:lnSpc>
                <a:spcPts val="1900"/>
              </a:lnSpc>
              <a:spcBef>
                <a:spcPts val="1000"/>
              </a:spcBef>
            </a:pPr>
            <a:r>
              <a:rPr lang="en-US" dirty="0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77B0DC4-38A9-4172-8300-75EB3D62FA4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47874" y="4114800"/>
            <a:ext cx="120491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b="1" kern="1200" dirty="0">
                <a:solidFill>
                  <a:srgbClr val="5F5F5F">
                    <a:alpha val="7000"/>
                  </a:srgbClr>
                </a:solidFill>
                <a:latin typeface="+mj-lt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835444AF-182E-4BF6-A1FD-370D226695A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47874" y="4991470"/>
            <a:ext cx="120491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1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EB012E54-CB11-47F6-87AE-4E5856C26E1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247875" y="4617498"/>
            <a:ext cx="1204912" cy="411702"/>
          </a:xfrm>
        </p:spPr>
        <p:txBody>
          <a:bodyPr lIns="0" tIns="0" rIns="0" bIns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600" b="1" kern="1200" dirty="0">
                <a:solidFill>
                  <a:schemeClr val="accent2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944287AD-F16C-415B-9352-14C86E7F83C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008619" y="4114800"/>
            <a:ext cx="1204912" cy="685800"/>
          </a:xfrm>
        </p:spPr>
        <p:txBody>
          <a:bodyPr lIns="0" tIns="0" rIns="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5400" b="1" kern="1200" dirty="0">
                <a:solidFill>
                  <a:srgbClr val="5F5F5F">
                    <a:alpha val="7000"/>
                  </a:srgbClr>
                </a:solidFill>
                <a:latin typeface="+mj-lt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51ECDB9A-490B-4986-9AEA-CAB43A37359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008619" y="4991470"/>
            <a:ext cx="1204912" cy="685800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lang="en-US" sz="11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75BC88EA-A440-461F-828A-E11E977A84B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008619" y="4617498"/>
            <a:ext cx="1204912" cy="411702"/>
          </a:xfrm>
        </p:spPr>
        <p:txBody>
          <a:bodyPr lIns="0" tIns="0" rIns="0" bIns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600" b="1" kern="1200" dirty="0">
                <a:solidFill>
                  <a:schemeClr val="accent2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A0E03348-65D4-4684-99CE-3F6E09D7D701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9769365" y="4114800"/>
            <a:ext cx="1204912" cy="685800"/>
          </a:xfrm>
        </p:spPr>
        <p:txBody>
          <a:bodyPr lIns="0" tIns="0" rIns="0" bIns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lang="en-US" sz="5400" b="1" kern="1200" dirty="0">
                <a:solidFill>
                  <a:srgbClr val="5F5F5F">
                    <a:alpha val="7000"/>
                  </a:srgbClr>
                </a:solidFill>
                <a:latin typeface="+mj-lt"/>
                <a:ea typeface="+mn-ea"/>
                <a:cs typeface="Univers Next Arabic Bold" panose="020B0803030202020203" pitchFamily="34" charset="-78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3F437648-709F-4DF7-BE43-35B61C71E3A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769365" y="4991470"/>
            <a:ext cx="1204912" cy="685800"/>
          </a:xfrm>
        </p:spPr>
        <p:txBody>
          <a:bodyPr lIns="0" tIns="0" rIns="0" bIns="0" anchor="t">
            <a:normAutofit/>
          </a:bodyPr>
          <a:lstStyle>
            <a:lvl1pPr marL="0" indent="0" algn="l" rtl="0">
              <a:lnSpc>
                <a:spcPts val="1600"/>
              </a:lnSpc>
              <a:spcBef>
                <a:spcPts val="0"/>
              </a:spcBef>
              <a:buNone/>
              <a:defRPr lang="en-US" sz="1100" kern="1200" dirty="0">
                <a:solidFill>
                  <a:srgbClr val="9A9C9B"/>
                </a:solidFill>
                <a:latin typeface="Univers Next Arabic Light" panose="020B0403030202020203" pitchFamily="34" charset="-78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5B7C5EE1-4F95-41C4-8428-28862E0E43C5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767888" y="4617498"/>
            <a:ext cx="1204912" cy="411702"/>
          </a:xfrm>
        </p:spPr>
        <p:txBody>
          <a:bodyPr lIns="0" tIns="0" rIns="0" bIns="0" anchor="t">
            <a:normAutofit/>
          </a:bodyPr>
          <a:lstStyle>
            <a:lvl1pPr marL="0" indent="0" algn="l" rtl="0">
              <a:spcBef>
                <a:spcPts val="0"/>
              </a:spcBef>
              <a:buNone/>
              <a:defRPr lang="en-US" sz="1600" b="1" kern="1200" dirty="0">
                <a:solidFill>
                  <a:schemeClr val="accent2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8616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A058BF0-ADE3-4AA7-AC2C-481B59B96F4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D3325CBA-A3D6-4D35-8858-F03F360BB8A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81100" y="1914657"/>
            <a:ext cx="8509000" cy="31328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3800" i="0" dirty="0">
                <a:solidFill>
                  <a:srgbClr val="F5F5F5"/>
                </a:solidFill>
                <a:effectLst/>
                <a:latin typeface="Univers Next Arabic Bold" panose="020B0803030202020203" pitchFamily="34" charset="-78"/>
              </a:defRPr>
            </a:lvl1pPr>
          </a:lstStyle>
          <a:p>
            <a:pPr marL="228600" marR="0" lvl="0" indent="-228600" fontAlgn="auto">
              <a:lnSpc>
                <a:spcPct val="110000"/>
              </a:lnSpc>
              <a:spcAft>
                <a:spcPts val="0"/>
              </a:spcAft>
              <a:buClrTx/>
              <a:buSzTx/>
              <a:tabLst/>
            </a:pPr>
            <a:r>
              <a:rPr lang="en-US" dirty="0"/>
              <a:t>TITLE GOES HERE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9B9EC881-E1A9-4D4B-8FCC-193DA7467D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81099" y="5181600"/>
            <a:ext cx="8509000" cy="3259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lang="en-US" sz="1400" b="1" i="0" u="none" strike="noStrike" cap="none" spc="0" normalizeH="0" baseline="0" dirty="0">
                <a:ln>
                  <a:noFill/>
                </a:ln>
                <a:solidFill>
                  <a:srgbClr val="D0AB74"/>
                </a:solidFill>
                <a:effectLst/>
                <a:uLnTx/>
                <a:uFillTx/>
                <a:latin typeface="Univers Next Arabic Light"/>
              </a:defRPr>
            </a:lvl1pPr>
          </a:lstStyle>
          <a:p>
            <a:pPr marL="228600" marR="0" lvl="0" indent="-228600" fontAlgn="auto">
              <a:spcAft>
                <a:spcPts val="0"/>
              </a:spcAft>
              <a:buClrTx/>
              <a:buSzTx/>
              <a:tabLst/>
            </a:pPr>
            <a:r>
              <a:rPr lang="en-US" dirty="0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42436957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ay Solid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53AACB5-3D84-1748-A837-F0643B008C3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584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48793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8D1757-832A-4C4B-ADEB-C155F6C14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1" y="990600"/>
            <a:ext cx="10248900" cy="4953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3D0F56-9493-45D7-9FFB-ED7079ABC4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81100" y="1692748"/>
            <a:ext cx="10248897" cy="44062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9983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44">
          <p15:clr>
            <a:srgbClr val="F26B43"/>
          </p15:clr>
        </p15:guide>
        <p15:guide id="2" pos="6912">
          <p15:clr>
            <a:srgbClr val="F26B43"/>
          </p15:clr>
        </p15:guide>
        <p15:guide id="3" orient="horz" pos="624">
          <p15:clr>
            <a:srgbClr val="F26B43"/>
          </p15:clr>
        </p15:guide>
        <p15:guide id="5" orient="horz" pos="3792">
          <p15:clr>
            <a:srgbClr val="F26B43"/>
          </p15:clr>
        </p15:guide>
        <p15:guide id="6" orient="horz" pos="4152">
          <p15:clr>
            <a:srgbClr val="F26B43"/>
          </p15:clr>
        </p15:guide>
        <p15:guide id="8" orient="horz" pos="960">
          <p15:clr>
            <a:srgbClr val="F26B43"/>
          </p15:clr>
        </p15:guide>
        <p15:guide id="9" orient="horz" pos="1056">
          <p15:clr>
            <a:srgbClr val="F26B43"/>
          </p15:clr>
        </p15:guide>
        <p15:guide id="10" orient="horz" pos="12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7B4D533-AC17-4A99-BAE9-A5C2137725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CLIMATE RESPONSE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SPRINT 2026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227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4E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05cfd791ed.png"/>
          <p:cNvPicPr>
            <a:picLocks noChangeAspect="1"/>
          </p:cNvPicPr>
          <p:nvPr/>
        </p:nvPicPr>
        <p:blipFill>
          <a:blip r:embed="rId3"/>
          <a:srcRect t="7811" b="781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2E42">
              <a:alpha val="7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594360" y="960120"/>
            <a:ext cx="5715000" cy="4800600"/>
          </a:xfrm>
          <a:prstGeom prst="rect">
            <a:avLst/>
          </a:prstGeom>
          <a:solidFill>
            <a:srgbClr val="07354A">
              <a:alpha val="88000"/>
            </a:srgbClr>
          </a:solidFill>
          <a:ln w="12700">
            <a:solidFill>
              <a:srgbClr val="FFFFFF">
                <a:alpha val="2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960120" y="1417320"/>
            <a:ext cx="50292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</a:rPr>
              <a:t>CLIMATE RESPONSE</a:t>
            </a:r>
            <a:endParaRPr lang="en-US" sz="3000" dirty="0"/>
          </a:p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</a:rPr>
              <a:t>SPRINT </a:t>
            </a:r>
            <a:r>
              <a:rPr lang="en-US" sz="3000" b="1" dirty="0">
                <a:solidFill>
                  <a:srgbClr val="FFFFFF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2026</a:t>
            </a:r>
            <a:endParaRPr lang="en-US" sz="30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6" name="Text 3"/>
          <p:cNvSpPr/>
          <p:nvPr/>
        </p:nvSpPr>
        <p:spPr>
          <a:xfrm>
            <a:off x="987552" y="2907792"/>
            <a:ext cx="4389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DEFE8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Accelerating solutions for a net-zero future</a:t>
            </a:r>
            <a:endParaRPr lang="en-US" sz="20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7" name="Shape 4"/>
          <p:cNvSpPr/>
          <p:nvPr/>
        </p:nvSpPr>
        <p:spPr>
          <a:xfrm>
            <a:off x="987552" y="3611880"/>
            <a:ext cx="1097280" cy="1"/>
          </a:xfrm>
          <a:prstGeom prst="line">
            <a:avLst/>
          </a:prstGeom>
          <a:noFill/>
          <a:ln w="50800">
            <a:solidFill>
              <a:srgbClr val="00A9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987552" y="3886200"/>
            <a:ext cx="4617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A two-stage pathway from global solution discovery to UAE deployment, </a:t>
            </a:r>
            <a:r>
              <a:rPr lang="en-US" dirty="0">
                <a:solidFill>
                  <a:srgbClr val="FFFFFF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validation</a:t>
            </a:r>
            <a:r>
              <a:rPr lang="en-US" sz="1500" dirty="0">
                <a:solidFill>
                  <a:srgbClr val="FFFFFF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 and global showcase.</a:t>
            </a:r>
            <a:endParaRPr lang="en-US" sz="15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9" name="Text 6"/>
          <p:cNvSpPr/>
          <p:nvPr/>
        </p:nvSpPr>
        <p:spPr>
          <a:xfrm>
            <a:off x="987552" y="5166360"/>
            <a:ext cx="4709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DCEBED"/>
                </a:solidFill>
              </a:rPr>
              <a:t>MOCCAE  |  SEE Institute  |  Bedayat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30352" y="566928"/>
            <a:ext cx="11109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4E73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Strategic Goal &amp; Programme Objectives</a:t>
            </a:r>
            <a:endParaRPr lang="en-US" sz="20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3" name="Text 1"/>
          <p:cNvSpPr/>
          <p:nvPr/>
        </p:nvSpPr>
        <p:spPr>
          <a:xfrm>
            <a:off x="548640" y="1033272"/>
            <a:ext cx="10881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latin typeface="Univers Next Arabic" panose="020B0503030202020203" pitchFamily="34" charset="-78"/>
                <a:cs typeface="Univers Next Arabic" panose="020B0503030202020203" pitchFamily="34" charset="-78"/>
              </a:rPr>
              <a:t>Positioning MOCCAE as an active orchestrator of challenge-driven climate innovation.</a:t>
            </a:r>
          </a:p>
        </p:txBody>
      </p:sp>
      <p:pic>
        <p:nvPicPr>
          <p:cNvPr id="4" name="Image 0" descr="/mnt/data/1fc224bacc.png"/>
          <p:cNvPicPr>
            <a:picLocks noChangeAspect="1"/>
          </p:cNvPicPr>
          <p:nvPr/>
        </p:nvPicPr>
        <p:blipFill>
          <a:blip r:embed="rId3"/>
          <a:srcRect l="17302" r="17302"/>
          <a:stretch/>
        </p:blipFill>
        <p:spPr>
          <a:xfrm>
            <a:off x="6995160" y="1417320"/>
            <a:ext cx="4709160" cy="4800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66928" y="1444752"/>
            <a:ext cx="5989320" cy="1024128"/>
          </a:xfrm>
          <a:prstGeom prst="roundRect">
            <a:avLst>
              <a:gd name="adj" fmla="val 5357"/>
            </a:avLst>
          </a:prstGeom>
          <a:solidFill>
            <a:srgbClr val="124E73"/>
          </a:solidFill>
          <a:ln w="12700">
            <a:solidFill>
              <a:srgbClr val="124E73"/>
            </a:solidFill>
            <a:prstDash val="solid"/>
          </a:ln>
        </p:spPr>
        <p:txBody>
          <a:bodyPr/>
          <a:lstStyle/>
          <a:p>
            <a:endParaRPr lang="en-US" sz="14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6" name="Text 3"/>
          <p:cNvSpPr/>
          <p:nvPr/>
        </p:nvSpPr>
        <p:spPr>
          <a:xfrm>
            <a:off x="841248" y="1664208"/>
            <a:ext cx="1325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10" dirty="0">
                <a:solidFill>
                  <a:srgbClr val="8DE0D6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STRATEGIC GOAL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7" name="Text 4"/>
          <p:cNvSpPr/>
          <p:nvPr/>
        </p:nvSpPr>
        <p:spPr>
          <a:xfrm>
            <a:off x="2148840" y="1627632"/>
            <a:ext cx="404164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Convert priority climate and environmental challenges into measurable, UAE-ready solutions with clear pathways to pilot, adoption and scale.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8" name="Text 5"/>
          <p:cNvSpPr/>
          <p:nvPr/>
        </p:nvSpPr>
        <p:spPr>
          <a:xfrm>
            <a:off x="640080" y="2788920"/>
            <a:ext cx="4389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A99D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01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9" name="Text 6"/>
          <p:cNvSpPr/>
          <p:nvPr/>
        </p:nvSpPr>
        <p:spPr>
          <a:xfrm>
            <a:off x="1188720" y="2724912"/>
            <a:ext cx="21031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03B4A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Identify UAE-ready solutions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0" name="Text 7"/>
          <p:cNvSpPr/>
          <p:nvPr/>
        </p:nvSpPr>
        <p:spPr>
          <a:xfrm>
            <a:off x="3273552" y="2616047"/>
            <a:ext cx="321868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6D78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Surface validated innovations aligned with climate, clean air, resilience and green-development priorities.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1188720" y="3383280"/>
            <a:ext cx="5230368" cy="1"/>
          </a:xfrm>
          <a:prstGeom prst="line">
            <a:avLst/>
          </a:prstGeom>
          <a:noFill/>
          <a:ln w="12700">
            <a:solidFill>
              <a:srgbClr val="D9E5EA"/>
            </a:solidFill>
            <a:prstDash val="solid"/>
          </a:ln>
        </p:spPr>
        <p:txBody>
          <a:bodyPr/>
          <a:lstStyle/>
          <a:p>
            <a:endParaRPr lang="en-US" sz="14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2" name="Text 9"/>
          <p:cNvSpPr/>
          <p:nvPr/>
        </p:nvSpPr>
        <p:spPr>
          <a:xfrm>
            <a:off x="640080" y="3630168"/>
            <a:ext cx="4389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A99D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02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1188720" y="3566160"/>
            <a:ext cx="21031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03B4A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Build a national innovation pipeline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3234561" y="3530448"/>
            <a:ext cx="321868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6D78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Attract global startups and strengthen a sustained pipeline aligned with MOCCAE priorities.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1188720" y="4224528"/>
            <a:ext cx="5230368" cy="1"/>
          </a:xfrm>
          <a:prstGeom prst="line">
            <a:avLst/>
          </a:prstGeom>
          <a:noFill/>
          <a:ln w="12700">
            <a:solidFill>
              <a:srgbClr val="D9E5EA"/>
            </a:solidFill>
            <a:prstDash val="solid"/>
          </a:ln>
        </p:spPr>
        <p:txBody>
          <a:bodyPr/>
          <a:lstStyle/>
          <a:p>
            <a:endParaRPr lang="en-US" sz="14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640080" y="4471416"/>
            <a:ext cx="4389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A99D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03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1188720" y="4407408"/>
            <a:ext cx="21031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03B4A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Access validated prototypes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3273552" y="4347972"/>
            <a:ext cx="321868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6D78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Advance near-deployment solutions toward piloting, evidence generation and policy-linked integration.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9" name="Shape 16"/>
          <p:cNvSpPr/>
          <p:nvPr/>
        </p:nvSpPr>
        <p:spPr>
          <a:xfrm>
            <a:off x="1188720" y="5065776"/>
            <a:ext cx="5230368" cy="1"/>
          </a:xfrm>
          <a:prstGeom prst="line">
            <a:avLst/>
          </a:prstGeom>
          <a:noFill/>
          <a:ln w="12700">
            <a:solidFill>
              <a:srgbClr val="D9E5EA"/>
            </a:solidFill>
            <a:prstDash val="solid"/>
          </a:ln>
        </p:spPr>
        <p:txBody>
          <a:bodyPr/>
          <a:lstStyle/>
          <a:p>
            <a:endParaRPr lang="en-US" sz="14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640080" y="5312664"/>
            <a:ext cx="4389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A99D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04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1188720" y="5248656"/>
            <a:ext cx="21031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03B4A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Strengthen MOCCAE positioning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3249484" y="5216652"/>
            <a:ext cx="321868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6D78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Reinforce MOCCAE as a national innovation enabler that mobilizes partners, investors and talent.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48793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sz="1400" b="0">
                <a:latin typeface="Univers Next Arabic" panose="020B0503030202020203" pitchFamily="34" charset="-78"/>
                <a:cs typeface="Univers Next Arabic" panose="020B0503030202020203" pitchFamily="34" charset="-78"/>
              </a:rPr>
              <a:t>3</a:t>
            </a:fld>
            <a:endParaRPr lang="en-US" sz="14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30352" y="566928"/>
            <a:ext cx="11109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4E73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Programme Content: Four Priority Innovation Themes</a:t>
            </a:r>
            <a:endParaRPr lang="en-US" sz="20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3" name="Text 1"/>
          <p:cNvSpPr/>
          <p:nvPr/>
        </p:nvSpPr>
        <p:spPr>
          <a:xfrm>
            <a:off x="548640" y="1033272"/>
            <a:ext cx="10881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5A6D78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AI, advanced analytics, digital twins, smart sensing and environmental intelligence act as cross-cutting enablers.</a:t>
            </a:r>
            <a:endParaRPr lang="en-US" sz="1600" b="1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pic>
        <p:nvPicPr>
          <p:cNvPr id="4" name="Image 0" descr="/mnt/data/4325ae664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2008632"/>
            <a:ext cx="5577840" cy="371856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492240" y="1426464"/>
            <a:ext cx="5074920" cy="932688"/>
          </a:xfrm>
          <a:prstGeom prst="roundRect">
            <a:avLst>
              <a:gd name="adj" fmla="val 7843"/>
            </a:avLst>
          </a:prstGeom>
          <a:solidFill>
            <a:srgbClr val="FFFFFF"/>
          </a:solidFill>
          <a:ln w="12700">
            <a:solidFill>
              <a:srgbClr val="D8E4E9"/>
            </a:solidFill>
            <a:prstDash val="solid"/>
          </a:ln>
          <a:effectLst>
            <a:outerShdw blurRad="1905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 sz="12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6" name="Shape 3"/>
          <p:cNvSpPr/>
          <p:nvPr/>
        </p:nvSpPr>
        <p:spPr>
          <a:xfrm>
            <a:off x="6711696" y="1627632"/>
            <a:ext cx="502920" cy="502920"/>
          </a:xfrm>
          <a:prstGeom prst="ellipse">
            <a:avLst/>
          </a:prstGeom>
          <a:solidFill>
            <a:srgbClr val="124E7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12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7" name="Text 4"/>
          <p:cNvSpPr/>
          <p:nvPr/>
        </p:nvSpPr>
        <p:spPr>
          <a:xfrm>
            <a:off x="6711696" y="1709928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1</a:t>
            </a:r>
            <a:endParaRPr lang="en-US" sz="12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8" name="Text 5"/>
          <p:cNvSpPr/>
          <p:nvPr/>
        </p:nvSpPr>
        <p:spPr>
          <a:xfrm>
            <a:off x="7360920" y="1490472"/>
            <a:ext cx="3886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24E73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Decarbonization, Resource Efficiency &amp; Carbon Management</a:t>
            </a:r>
            <a:endParaRPr lang="en-US" sz="12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9" name="Text 6"/>
          <p:cNvSpPr/>
          <p:nvPr/>
        </p:nvSpPr>
        <p:spPr>
          <a:xfrm>
            <a:off x="7388352" y="1856232"/>
            <a:ext cx="38587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6D78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Reduce emissions at source, improve energy and resource efficiency, and enable better carbon measurement and management.</a:t>
            </a:r>
            <a:endParaRPr lang="en-US" sz="12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6492240" y="2596896"/>
            <a:ext cx="5074920" cy="932688"/>
          </a:xfrm>
          <a:prstGeom prst="roundRect">
            <a:avLst>
              <a:gd name="adj" fmla="val 7843"/>
            </a:avLst>
          </a:prstGeom>
          <a:solidFill>
            <a:srgbClr val="E3F3F1"/>
          </a:solidFill>
          <a:ln w="12700">
            <a:solidFill>
              <a:srgbClr val="D8E4E9"/>
            </a:solidFill>
            <a:prstDash val="solid"/>
          </a:ln>
          <a:effectLst>
            <a:outerShdw blurRad="1905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 sz="12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6711696" y="2798064"/>
            <a:ext cx="502920" cy="502920"/>
          </a:xfrm>
          <a:prstGeom prst="ellipse">
            <a:avLst/>
          </a:prstGeom>
          <a:solidFill>
            <a:srgbClr val="00A99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12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2" name="Text 9"/>
          <p:cNvSpPr/>
          <p:nvPr/>
        </p:nvSpPr>
        <p:spPr>
          <a:xfrm>
            <a:off x="6711696" y="28803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2</a:t>
            </a:r>
            <a:endParaRPr lang="en-US" sz="12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7388352" y="2734056"/>
            <a:ext cx="3886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24E73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Clean Air, Emissions Intelligence &amp; Public Health Protection</a:t>
            </a:r>
            <a:endParaRPr lang="en-US" sz="12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7388352" y="3026664"/>
            <a:ext cx="38587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6D78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Strengthen monitoring, forecasting, exposure intelligence and targeted emissions-reduction action.</a:t>
            </a:r>
            <a:endParaRPr lang="en-US" sz="12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6492240" y="3767328"/>
            <a:ext cx="5074920" cy="932688"/>
          </a:xfrm>
          <a:prstGeom prst="roundRect">
            <a:avLst>
              <a:gd name="adj" fmla="val 7843"/>
            </a:avLst>
          </a:prstGeom>
          <a:solidFill>
            <a:srgbClr val="FFFFFF"/>
          </a:solidFill>
          <a:ln w="12700">
            <a:solidFill>
              <a:srgbClr val="D8E4E9"/>
            </a:solidFill>
            <a:prstDash val="solid"/>
          </a:ln>
          <a:effectLst>
            <a:outerShdw blurRad="1905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 sz="12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6711696" y="3968496"/>
            <a:ext cx="502920" cy="502920"/>
          </a:xfrm>
          <a:prstGeom prst="ellipse">
            <a:avLst/>
          </a:prstGeom>
          <a:solidFill>
            <a:srgbClr val="124E7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12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6711696" y="4050792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3</a:t>
            </a:r>
            <a:endParaRPr lang="en-US" sz="12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7388352" y="3904488"/>
            <a:ext cx="3886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24E73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Climate Resilience, Environmental Risk &amp; Early Warning</a:t>
            </a:r>
            <a:endParaRPr lang="en-US" sz="12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7388352" y="4197096"/>
            <a:ext cx="38587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6D78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Improve predictive capability, environmental-risk preparedness and proactive operational response.</a:t>
            </a:r>
            <a:endParaRPr lang="en-US" sz="12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6492240" y="4937760"/>
            <a:ext cx="5074920" cy="932688"/>
          </a:xfrm>
          <a:prstGeom prst="roundRect">
            <a:avLst>
              <a:gd name="adj" fmla="val 7843"/>
            </a:avLst>
          </a:prstGeom>
          <a:solidFill>
            <a:srgbClr val="FFFFFF"/>
          </a:solidFill>
          <a:ln w="12700">
            <a:solidFill>
              <a:srgbClr val="D8E4E9"/>
            </a:solidFill>
            <a:prstDash val="solid"/>
          </a:ln>
          <a:effectLst>
            <a:outerShdw blurRad="1905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 sz="12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21" name="Shape 18"/>
          <p:cNvSpPr/>
          <p:nvPr/>
        </p:nvSpPr>
        <p:spPr>
          <a:xfrm>
            <a:off x="6711696" y="5138928"/>
            <a:ext cx="502920" cy="502920"/>
          </a:xfrm>
          <a:prstGeom prst="ellipse">
            <a:avLst/>
          </a:prstGeom>
          <a:solidFill>
            <a:srgbClr val="124E7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12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6711696" y="522122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4</a:t>
            </a:r>
            <a:endParaRPr lang="en-US" sz="12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23" name="Text 20"/>
          <p:cNvSpPr/>
          <p:nvPr/>
        </p:nvSpPr>
        <p:spPr>
          <a:xfrm>
            <a:off x="7388352" y="5074920"/>
            <a:ext cx="3886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24E73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Climate-Smart Agriculture, Land &amp; Nature-Based Solutions</a:t>
            </a:r>
            <a:endParaRPr lang="en-US" sz="12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24" name="Text 21"/>
          <p:cNvSpPr/>
          <p:nvPr/>
        </p:nvSpPr>
        <p:spPr>
          <a:xfrm>
            <a:off x="7388352" y="5367528"/>
            <a:ext cx="38587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6D78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Advance resilient agriculture, efficient resource use, land restoration and nature-positive climate action.</a:t>
            </a:r>
            <a:endParaRPr lang="en-US" sz="12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48793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sz="1200" b="0">
                <a:latin typeface="Univers Next Arabic" panose="020B0503030202020203" pitchFamily="34" charset="-78"/>
                <a:cs typeface="Univers Next Arabic" panose="020B0503030202020203" pitchFamily="34" charset="-78"/>
              </a:rPr>
              <a:t>4</a:t>
            </a:fld>
            <a:endParaRPr lang="en-US" sz="12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30352" y="566928"/>
            <a:ext cx="11109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24E73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Program Journey</a:t>
            </a:r>
            <a:endParaRPr lang="en-US" sz="2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3" name="Text 1"/>
          <p:cNvSpPr/>
          <p:nvPr/>
        </p:nvSpPr>
        <p:spPr>
          <a:xfrm>
            <a:off x="548640" y="1033272"/>
            <a:ext cx="10881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latin typeface="Univers Next Arabic" panose="020B0503030202020203" pitchFamily="34" charset="-78"/>
                <a:cs typeface="Univers Next Arabic" panose="020B0503030202020203" pitchFamily="34" charset="-78"/>
              </a:rPr>
              <a:t>A competitive funnel from open call to deployment validation and international visibility.</a:t>
            </a:r>
          </a:p>
        </p:txBody>
      </p:sp>
      <p:pic>
        <p:nvPicPr>
          <p:cNvPr id="4" name="Image 0" descr="/mnt/data/83220a4cd5.png"/>
          <p:cNvPicPr>
            <a:picLocks noChangeAspect="1"/>
          </p:cNvPicPr>
          <p:nvPr/>
        </p:nvPicPr>
        <p:blipFill>
          <a:blip r:embed="rId3"/>
          <a:srcRect t="30165" b="30165"/>
          <a:stretch/>
        </p:blipFill>
        <p:spPr>
          <a:xfrm>
            <a:off x="576072" y="1344168"/>
            <a:ext cx="11064240" cy="292608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76072" y="4480560"/>
            <a:ext cx="1700784" cy="1307592"/>
          </a:xfrm>
          <a:prstGeom prst="roundRect">
            <a:avLst>
              <a:gd name="adj" fmla="val 3497"/>
            </a:avLst>
          </a:prstGeom>
          <a:solidFill>
            <a:srgbClr val="FFFFFF"/>
          </a:solidFill>
          <a:ln w="13970">
            <a:solidFill>
              <a:srgbClr val="D6E3E8"/>
            </a:solidFill>
            <a:prstDash val="solid"/>
          </a:ln>
        </p:spPr>
        <p:txBody>
          <a:bodyPr/>
          <a:lstStyle/>
          <a:p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6" name="Text 3"/>
          <p:cNvSpPr/>
          <p:nvPr/>
        </p:nvSpPr>
        <p:spPr>
          <a:xfrm>
            <a:off x="704088" y="4626864"/>
            <a:ext cx="14447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24E73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21-30 SEP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7" name="Text 4"/>
          <p:cNvSpPr/>
          <p:nvPr/>
        </p:nvSpPr>
        <p:spPr>
          <a:xfrm>
            <a:off x="685800" y="4919472"/>
            <a:ext cx="14813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03B4A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Launch &amp; applications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8" name="Text 5"/>
          <p:cNvSpPr/>
          <p:nvPr/>
        </p:nvSpPr>
        <p:spPr>
          <a:xfrm>
            <a:off x="633984" y="5376672"/>
            <a:ext cx="1481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A6D78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National and global open call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9" name="Shape 6"/>
          <p:cNvSpPr/>
          <p:nvPr/>
        </p:nvSpPr>
        <p:spPr>
          <a:xfrm>
            <a:off x="2286000" y="4965192"/>
            <a:ext cx="164592" cy="384048"/>
          </a:xfrm>
          <a:prstGeom prst="chevron">
            <a:avLst/>
          </a:prstGeom>
          <a:solidFill>
            <a:srgbClr val="00A99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14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2432304" y="4480560"/>
            <a:ext cx="1700784" cy="1307592"/>
          </a:xfrm>
          <a:prstGeom prst="roundRect">
            <a:avLst>
              <a:gd name="adj" fmla="val 3497"/>
            </a:avLst>
          </a:prstGeom>
          <a:solidFill>
            <a:srgbClr val="FFFFFF"/>
          </a:solidFill>
          <a:ln w="13970">
            <a:solidFill>
              <a:srgbClr val="D6E3E8"/>
            </a:solidFill>
            <a:prstDash val="solid"/>
          </a:ln>
        </p:spPr>
        <p:txBody>
          <a:bodyPr/>
          <a:lstStyle/>
          <a:p>
            <a:endParaRPr lang="en-US" sz="14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1" name="Text 8"/>
          <p:cNvSpPr/>
          <p:nvPr/>
        </p:nvSpPr>
        <p:spPr>
          <a:xfrm>
            <a:off x="2560320" y="4626864"/>
            <a:ext cx="14447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24E73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1 OCT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2" name="Text 9"/>
          <p:cNvSpPr/>
          <p:nvPr/>
        </p:nvSpPr>
        <p:spPr>
          <a:xfrm>
            <a:off x="2542032" y="4919472"/>
            <a:ext cx="14813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03B4A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Top 10 selection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2542032" y="5321808"/>
            <a:ext cx="1481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A6D78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Multidisciplinary evaluation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4142232" y="4965192"/>
            <a:ext cx="164592" cy="384048"/>
          </a:xfrm>
          <a:prstGeom prst="chevron">
            <a:avLst/>
          </a:prstGeom>
          <a:solidFill>
            <a:srgbClr val="00A99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14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4288536" y="4480560"/>
            <a:ext cx="1700784" cy="1307592"/>
          </a:xfrm>
          <a:prstGeom prst="roundRect">
            <a:avLst>
              <a:gd name="adj" fmla="val 3497"/>
            </a:avLst>
          </a:prstGeom>
          <a:solidFill>
            <a:srgbClr val="FFFFFF"/>
          </a:solidFill>
          <a:ln w="13970">
            <a:solidFill>
              <a:srgbClr val="D6E3E8"/>
            </a:solidFill>
            <a:prstDash val="solid"/>
          </a:ln>
        </p:spPr>
        <p:txBody>
          <a:bodyPr/>
          <a:lstStyle/>
          <a:p>
            <a:endParaRPr lang="en-US" sz="14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4416552" y="4626864"/>
            <a:ext cx="14447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24E73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5-14 OCT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4398264" y="4919472"/>
            <a:ext cx="14813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03B4A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Sprint bootcamp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4398264" y="5321808"/>
            <a:ext cx="1481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A6D78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10-day intensive refinement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9" name="Shape 16"/>
          <p:cNvSpPr/>
          <p:nvPr/>
        </p:nvSpPr>
        <p:spPr>
          <a:xfrm>
            <a:off x="5998464" y="4965192"/>
            <a:ext cx="164592" cy="384048"/>
          </a:xfrm>
          <a:prstGeom prst="chevron">
            <a:avLst/>
          </a:prstGeom>
          <a:solidFill>
            <a:srgbClr val="00A99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14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6144768" y="4480560"/>
            <a:ext cx="1700784" cy="1307592"/>
          </a:xfrm>
          <a:prstGeom prst="roundRect">
            <a:avLst>
              <a:gd name="adj" fmla="val 3497"/>
            </a:avLst>
          </a:prstGeom>
          <a:solidFill>
            <a:srgbClr val="FFFFFF"/>
          </a:solidFill>
          <a:ln w="13970">
            <a:solidFill>
              <a:srgbClr val="D6E3E8"/>
            </a:solidFill>
            <a:prstDash val="solid"/>
          </a:ln>
        </p:spPr>
        <p:txBody>
          <a:bodyPr/>
          <a:lstStyle/>
          <a:p>
            <a:endParaRPr lang="en-US" sz="14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6272784" y="4626864"/>
            <a:ext cx="14447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24E73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15 OCT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6254496" y="4919472"/>
            <a:ext cx="14813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03B4A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Top 10 pitch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23" name="Text 20"/>
          <p:cNvSpPr/>
          <p:nvPr/>
        </p:nvSpPr>
        <p:spPr>
          <a:xfrm>
            <a:off x="6254496" y="5321808"/>
            <a:ext cx="1481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A6D78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Proposed Forbes event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24" name="Shape 21"/>
          <p:cNvSpPr/>
          <p:nvPr/>
        </p:nvSpPr>
        <p:spPr>
          <a:xfrm>
            <a:off x="7854696" y="4965192"/>
            <a:ext cx="164592" cy="384048"/>
          </a:xfrm>
          <a:prstGeom prst="chevron">
            <a:avLst/>
          </a:prstGeom>
          <a:solidFill>
            <a:srgbClr val="00A99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14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25" name="Shape 22"/>
          <p:cNvSpPr/>
          <p:nvPr/>
        </p:nvSpPr>
        <p:spPr>
          <a:xfrm>
            <a:off x="8001000" y="4480560"/>
            <a:ext cx="1700784" cy="1307592"/>
          </a:xfrm>
          <a:prstGeom prst="roundRect">
            <a:avLst>
              <a:gd name="adj" fmla="val 3497"/>
            </a:avLst>
          </a:prstGeom>
          <a:solidFill>
            <a:srgbClr val="DFF2EE"/>
          </a:solidFill>
          <a:ln w="13970">
            <a:solidFill>
              <a:srgbClr val="00A99D"/>
            </a:solidFill>
            <a:prstDash val="solid"/>
          </a:ln>
        </p:spPr>
        <p:txBody>
          <a:bodyPr/>
          <a:lstStyle/>
          <a:p>
            <a:endParaRPr lang="en-US" sz="14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26" name="Text 23"/>
          <p:cNvSpPr/>
          <p:nvPr/>
        </p:nvSpPr>
        <p:spPr>
          <a:xfrm>
            <a:off x="8129016" y="4626864"/>
            <a:ext cx="14447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A99D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MID OCT-NOV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27" name="Text 24"/>
          <p:cNvSpPr/>
          <p:nvPr/>
        </p:nvSpPr>
        <p:spPr>
          <a:xfrm>
            <a:off x="8110728" y="4919472"/>
            <a:ext cx="14813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03B4A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Advanced accelerator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28" name="Text 25"/>
          <p:cNvSpPr/>
          <p:nvPr/>
        </p:nvSpPr>
        <p:spPr>
          <a:xfrm>
            <a:off x="8168640" y="5404104"/>
            <a:ext cx="1481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A6D78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Top 3-5 validation track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29" name="Shape 26"/>
          <p:cNvSpPr/>
          <p:nvPr/>
        </p:nvSpPr>
        <p:spPr>
          <a:xfrm>
            <a:off x="9710928" y="4965192"/>
            <a:ext cx="164592" cy="384048"/>
          </a:xfrm>
          <a:prstGeom prst="chevron">
            <a:avLst/>
          </a:prstGeom>
          <a:solidFill>
            <a:srgbClr val="00A99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14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30" name="Shape 27"/>
          <p:cNvSpPr/>
          <p:nvPr/>
        </p:nvSpPr>
        <p:spPr>
          <a:xfrm>
            <a:off x="9857232" y="4480560"/>
            <a:ext cx="1700784" cy="1307592"/>
          </a:xfrm>
          <a:prstGeom prst="roundRect">
            <a:avLst>
              <a:gd name="adj" fmla="val 3497"/>
            </a:avLst>
          </a:prstGeom>
          <a:solidFill>
            <a:srgbClr val="FFFFFF"/>
          </a:solidFill>
          <a:ln w="13970">
            <a:solidFill>
              <a:srgbClr val="D6E3E8"/>
            </a:solidFill>
            <a:prstDash val="solid"/>
          </a:ln>
        </p:spPr>
        <p:txBody>
          <a:bodyPr/>
          <a:lstStyle/>
          <a:p>
            <a:endParaRPr lang="en-US" sz="14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31" name="Text 28"/>
          <p:cNvSpPr/>
          <p:nvPr/>
        </p:nvSpPr>
        <p:spPr>
          <a:xfrm>
            <a:off x="9985248" y="4626864"/>
            <a:ext cx="14447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24E73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DEC-JAN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32" name="Text 29"/>
          <p:cNvSpPr/>
          <p:nvPr/>
        </p:nvSpPr>
        <p:spPr>
          <a:xfrm>
            <a:off x="9966960" y="4919472"/>
            <a:ext cx="14813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03B4A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Final 3 showcase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33" name="Text 30"/>
          <p:cNvSpPr/>
          <p:nvPr/>
        </p:nvSpPr>
        <p:spPr>
          <a:xfrm>
            <a:off x="9966960" y="5321808"/>
            <a:ext cx="1481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A6D78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GITEX &amp; ADSW*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34" name="Text 31"/>
          <p:cNvSpPr/>
          <p:nvPr/>
        </p:nvSpPr>
        <p:spPr>
          <a:xfrm>
            <a:off x="658368" y="6007608"/>
            <a:ext cx="10789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A6D78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*</a:t>
            </a:r>
            <a:r>
              <a:rPr lang="en-US" i="1" dirty="0">
                <a:solidFill>
                  <a:srgbClr val="5A6D78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Showcase participation is subject to event timing, organizer approval, space availability and project readiness</a:t>
            </a:r>
            <a:r>
              <a:rPr lang="en-US" sz="1400" i="1" dirty="0">
                <a:solidFill>
                  <a:srgbClr val="5A6D78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.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3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48793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sz="1400" b="0">
                <a:latin typeface="Univers Next Arabic" panose="020B0503030202020203" pitchFamily="34" charset="-78"/>
                <a:cs typeface="Univers Next Arabic" panose="020B0503030202020203" pitchFamily="34" charset="-78"/>
              </a:rPr>
              <a:t>5</a:t>
            </a:fld>
            <a:endParaRPr lang="en-US" sz="14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30352" y="566928"/>
            <a:ext cx="11109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24E73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Two-Stage Accelerator Structure</a:t>
            </a:r>
            <a:endParaRPr lang="en-US" sz="2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3" name="Text 1"/>
          <p:cNvSpPr/>
          <p:nvPr/>
        </p:nvSpPr>
        <p:spPr>
          <a:xfrm>
            <a:off x="548640" y="1033272"/>
            <a:ext cx="10881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A6D78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Phase 1 builds a compelling, deployment-oriented proposition. Phase 2 turns the strongest projects into validated implementation cases.</a:t>
            </a:r>
            <a:endParaRPr lang="en-US" sz="16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94360" y="1463040"/>
            <a:ext cx="5358384" cy="4526280"/>
          </a:xfrm>
          <a:prstGeom prst="roundRect">
            <a:avLst>
              <a:gd name="adj" fmla="val 1616"/>
            </a:avLst>
          </a:prstGeom>
          <a:solidFill>
            <a:srgbClr val="FFFFFF"/>
          </a:solidFill>
          <a:ln w="12700">
            <a:solidFill>
              <a:srgbClr val="D8E4E9"/>
            </a:solidFill>
            <a:prstDash val="solid"/>
          </a:ln>
          <a:effectLst>
            <a:outerShdw blurRad="1905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 sz="14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236208" y="1463040"/>
            <a:ext cx="5358384" cy="4526280"/>
          </a:xfrm>
          <a:prstGeom prst="roundRect">
            <a:avLst>
              <a:gd name="adj" fmla="val 1616"/>
            </a:avLst>
          </a:prstGeom>
          <a:solidFill>
            <a:srgbClr val="E8F4F1"/>
          </a:solidFill>
          <a:ln w="12700">
            <a:solidFill>
              <a:srgbClr val="D8E4E9"/>
            </a:solidFill>
            <a:prstDash val="solid"/>
          </a:ln>
          <a:effectLst>
            <a:outerShdw blurRad="1905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 sz="14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6" name="Text 4"/>
          <p:cNvSpPr/>
          <p:nvPr/>
        </p:nvSpPr>
        <p:spPr>
          <a:xfrm>
            <a:off x="868680" y="1737360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00A99D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PHASE 1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7" name="Text 5"/>
          <p:cNvSpPr/>
          <p:nvPr/>
        </p:nvSpPr>
        <p:spPr>
          <a:xfrm>
            <a:off x="868680" y="2029968"/>
            <a:ext cx="4297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24E73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Sprint Accelerator Bootcamp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8" name="Text 6"/>
          <p:cNvSpPr/>
          <p:nvPr/>
        </p:nvSpPr>
        <p:spPr>
          <a:xfrm>
            <a:off x="877824" y="2487168"/>
            <a:ext cx="4114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A6D78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Top 10  |  10 days  |  5-14 October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9" name="Shape 7"/>
          <p:cNvSpPr/>
          <p:nvPr/>
        </p:nvSpPr>
        <p:spPr>
          <a:xfrm>
            <a:off x="896112" y="2926080"/>
            <a:ext cx="164592" cy="164592"/>
          </a:xfrm>
          <a:prstGeom prst="ellipse">
            <a:avLst/>
          </a:prstGeom>
          <a:solidFill>
            <a:srgbClr val="00A99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14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170432" y="2871216"/>
            <a:ext cx="4343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03B4A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Challenge alignment &amp; user validation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896112" y="3355848"/>
            <a:ext cx="164592" cy="164592"/>
          </a:xfrm>
          <a:prstGeom prst="ellipse">
            <a:avLst/>
          </a:prstGeom>
          <a:solidFill>
            <a:srgbClr val="00A99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14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170432" y="3300984"/>
            <a:ext cx="4343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03B4A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Technical solution and data-readiness review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896112" y="3785616"/>
            <a:ext cx="164592" cy="164592"/>
          </a:xfrm>
          <a:prstGeom prst="ellipse">
            <a:avLst/>
          </a:prstGeom>
          <a:solidFill>
            <a:srgbClr val="00A99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14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170432" y="3730752"/>
            <a:ext cx="4343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03B4A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Environmental impact framework and KPIs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96112" y="4215384"/>
            <a:ext cx="164592" cy="164592"/>
          </a:xfrm>
          <a:prstGeom prst="ellipse">
            <a:avLst/>
          </a:prstGeom>
          <a:solidFill>
            <a:srgbClr val="00A99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14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170432" y="4160520"/>
            <a:ext cx="4343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03B4A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Business model, market fit and UAE deployment pathway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896112" y="4645152"/>
            <a:ext cx="164592" cy="164592"/>
          </a:xfrm>
          <a:prstGeom prst="ellipse">
            <a:avLst/>
          </a:prstGeom>
          <a:solidFill>
            <a:srgbClr val="00A99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14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170432" y="4590288"/>
            <a:ext cx="4343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03B4A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Policy, regulatory and risk clinic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896112" y="5074920"/>
            <a:ext cx="164592" cy="164592"/>
          </a:xfrm>
          <a:prstGeom prst="ellipse">
            <a:avLst/>
          </a:prstGeom>
          <a:solidFill>
            <a:srgbClr val="00A99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14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170432" y="5020056"/>
            <a:ext cx="4343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03B4A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Pitch development, mock judging and final refinement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72860" y="5550408"/>
            <a:ext cx="9090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A99D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OUTPUT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1600200" y="5532120"/>
            <a:ext cx="3840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24E73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Refined solution, impact KPIs, pilot concept, partnership map and pitch deck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6510528" y="1737360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66A843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PHASE 2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6510528" y="2029968"/>
            <a:ext cx="4754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24E73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Advanced Deployment &amp; Validation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6519672" y="2487168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A6D78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Top 3-5  |  Approx. 6 weeks  |  Mid-Oct to late Nov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6537960" y="2926080"/>
            <a:ext cx="164592" cy="164592"/>
          </a:xfrm>
          <a:prstGeom prst="ellipse">
            <a:avLst/>
          </a:prstGeom>
          <a:solidFill>
            <a:srgbClr val="66A84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14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6812280" y="2871216"/>
            <a:ext cx="4434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03B4A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Pilot design, baseline and validation methodology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6537960" y="3355848"/>
            <a:ext cx="164592" cy="164592"/>
          </a:xfrm>
          <a:prstGeom prst="ellipse">
            <a:avLst/>
          </a:prstGeom>
          <a:solidFill>
            <a:srgbClr val="66A84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14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6812280" y="3300984"/>
            <a:ext cx="4434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03B4A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Technical integration, data and cybersecurity readiness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6537960" y="3785616"/>
            <a:ext cx="164592" cy="164592"/>
          </a:xfrm>
          <a:prstGeom prst="ellipse">
            <a:avLst/>
          </a:prstGeom>
          <a:solidFill>
            <a:srgbClr val="66A84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14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6812280" y="3730752"/>
            <a:ext cx="4434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03B4A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Policy, regulatory and approvals pathway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6537960" y="4215384"/>
            <a:ext cx="164592" cy="164592"/>
          </a:xfrm>
          <a:prstGeom prst="ellipse">
            <a:avLst/>
          </a:prstGeom>
          <a:solidFill>
            <a:srgbClr val="66A84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14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6812280" y="4160520"/>
            <a:ext cx="4434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03B4A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Impact measurement and verification plan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6537960" y="4645152"/>
            <a:ext cx="164592" cy="164592"/>
          </a:xfrm>
          <a:prstGeom prst="ellipse">
            <a:avLst/>
          </a:prstGeom>
          <a:solidFill>
            <a:srgbClr val="66A84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14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6812280" y="4590288"/>
            <a:ext cx="4434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03B4A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Commercial, procurement and investment readiness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6537960" y="5074920"/>
            <a:ext cx="164592" cy="164592"/>
          </a:xfrm>
          <a:prstGeom prst="ellipse">
            <a:avLst/>
          </a:prstGeom>
          <a:solidFill>
            <a:srgbClr val="66A84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14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6812280" y="5020056"/>
            <a:ext cx="4434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03B4A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Scaling roadmap and committed implementation partnerships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6357668" y="5596128"/>
            <a:ext cx="866092" cy="457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66A843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OUTPUT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7242048" y="5532120"/>
            <a:ext cx="3886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24E73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Validated deployment case, partner commitments, investment brief and scale-up roadmap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4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48793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sz="1400" b="0">
                <a:latin typeface="Univers Next Arabic" panose="020B0503030202020203" pitchFamily="34" charset="-78"/>
                <a:cs typeface="Univers Next Arabic" panose="020B0503030202020203" pitchFamily="34" charset="-78"/>
              </a:rPr>
              <a:t>6</a:t>
            </a:fld>
            <a:endParaRPr lang="en-US" sz="14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30352" y="566928"/>
            <a:ext cx="11109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24E73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Partnership &amp; Governance Model</a:t>
            </a:r>
            <a:endParaRPr lang="en-US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3" name="Text 1"/>
          <p:cNvSpPr/>
          <p:nvPr/>
        </p:nvSpPr>
        <p:spPr>
          <a:xfrm>
            <a:off x="548640" y="1033272"/>
            <a:ext cx="10881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A6D78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Core partners lead the programme, while specialist partners are mobilized according to each finalist’s deployment needs.</a:t>
            </a:r>
            <a:endParaRPr lang="en-US" sz="16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pic>
        <p:nvPicPr>
          <p:cNvPr id="4" name="Image 0" descr="/mnt/data/da5c87a4dd.png"/>
          <p:cNvPicPr>
            <a:picLocks noChangeAspect="1"/>
          </p:cNvPicPr>
          <p:nvPr/>
        </p:nvPicPr>
        <p:blipFill>
          <a:blip r:embed="rId3"/>
          <a:srcRect l="18254" r="18254"/>
          <a:stretch/>
        </p:blipFill>
        <p:spPr>
          <a:xfrm>
            <a:off x="7086600" y="1371600"/>
            <a:ext cx="4572000" cy="4800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94360" y="1444752"/>
            <a:ext cx="5989320" cy="914400"/>
          </a:xfrm>
          <a:prstGeom prst="roundRect">
            <a:avLst>
              <a:gd name="adj" fmla="val 8000"/>
            </a:avLst>
          </a:prstGeom>
          <a:solidFill>
            <a:srgbClr val="E8F1F5"/>
          </a:solidFill>
          <a:ln w="12700">
            <a:solidFill>
              <a:srgbClr val="D8E4E9"/>
            </a:solidFill>
            <a:prstDash val="solid"/>
          </a:ln>
          <a:effectLst>
            <a:outerShdw blurRad="1905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 sz="14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6" name="Text 3"/>
          <p:cNvSpPr/>
          <p:nvPr/>
        </p:nvSpPr>
        <p:spPr>
          <a:xfrm>
            <a:off x="841248" y="1627632"/>
            <a:ext cx="11155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24E73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MOCCAE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7" name="Text 4"/>
          <p:cNvSpPr/>
          <p:nvPr/>
        </p:nvSpPr>
        <p:spPr>
          <a:xfrm>
            <a:off x="1993392" y="1572768"/>
            <a:ext cx="426110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03B4A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Strategic direction, challenge ownership, policy and technical mentorship, evaluation, stakeholder access and government/industry connections.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8" name="Shape 5"/>
          <p:cNvSpPr/>
          <p:nvPr/>
        </p:nvSpPr>
        <p:spPr>
          <a:xfrm>
            <a:off x="594360" y="2542032"/>
            <a:ext cx="598932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8E4E9"/>
            </a:solidFill>
            <a:prstDash val="solid"/>
          </a:ln>
          <a:effectLst>
            <a:outerShdw blurRad="1905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 sz="14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9" name="Text 6"/>
          <p:cNvSpPr/>
          <p:nvPr/>
        </p:nvSpPr>
        <p:spPr>
          <a:xfrm>
            <a:off x="841248" y="2724912"/>
            <a:ext cx="11155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A99D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SEE Institute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993392" y="2670048"/>
            <a:ext cx="426110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03B4A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Sustainability expertise, Phase 1 delivery, impact and deployment mentoring, Phase 2 validation support and specialist ecosystem access.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594360" y="3639312"/>
            <a:ext cx="598932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8E4E9"/>
            </a:solidFill>
            <a:prstDash val="solid"/>
          </a:ln>
          <a:effectLst>
            <a:outerShdw blurRad="1905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 sz="14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2" name="Text 9"/>
          <p:cNvSpPr/>
          <p:nvPr/>
        </p:nvSpPr>
        <p:spPr>
          <a:xfrm>
            <a:off x="841248" y="3822192"/>
            <a:ext cx="11155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A99D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Bedayat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1993392" y="3767328"/>
            <a:ext cx="426110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03B4A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Programme operations, application management, startup and business acceleration, mentor coordination, investor engagement and communications.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658367" y="4672584"/>
            <a:ext cx="4224183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80" dirty="0">
                <a:solidFill>
                  <a:srgbClr val="124E73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ADDITIONAL PHASE 2 PARTNERS</a:t>
            </a:r>
            <a:endParaRPr lang="en-US" sz="16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658368" y="5257800"/>
            <a:ext cx="2743200" cy="274320"/>
          </a:xfrm>
          <a:prstGeom prst="roundRect">
            <a:avLst>
              <a:gd name="adj" fmla="val 13333"/>
            </a:avLst>
          </a:prstGeom>
          <a:solidFill>
            <a:srgbClr val="E6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14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749808" y="5321808"/>
            <a:ext cx="25603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03B4A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Government &amp; local authorities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3584448" y="5257800"/>
            <a:ext cx="2743200" cy="274320"/>
          </a:xfrm>
          <a:prstGeom prst="roundRect">
            <a:avLst>
              <a:gd name="adj" fmla="val 13333"/>
            </a:avLst>
          </a:prstGeom>
          <a:solidFill>
            <a:srgbClr val="E5F3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14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3675888" y="5321808"/>
            <a:ext cx="25603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03B4A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Industry &amp; infrastructure operators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19" name="Shape 16"/>
          <p:cNvSpPr/>
          <p:nvPr/>
        </p:nvSpPr>
        <p:spPr>
          <a:xfrm>
            <a:off x="658368" y="5650992"/>
            <a:ext cx="2743200" cy="274320"/>
          </a:xfrm>
          <a:prstGeom prst="roundRect">
            <a:avLst>
              <a:gd name="adj" fmla="val 13333"/>
            </a:avLst>
          </a:prstGeom>
          <a:solidFill>
            <a:srgbClr val="E6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14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749808" y="5715000"/>
            <a:ext cx="25603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03B4A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Technology &amp; data partners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21" name="Shape 18"/>
          <p:cNvSpPr/>
          <p:nvPr/>
        </p:nvSpPr>
        <p:spPr>
          <a:xfrm>
            <a:off x="3584448" y="5650992"/>
            <a:ext cx="2743200" cy="274320"/>
          </a:xfrm>
          <a:prstGeom prst="roundRect">
            <a:avLst>
              <a:gd name="adj" fmla="val 13333"/>
            </a:avLst>
          </a:prstGeom>
          <a:solidFill>
            <a:srgbClr val="E5F3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14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3675888" y="5715000"/>
            <a:ext cx="25603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03B4A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Universities &amp; research institutions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23" name="Shape 20"/>
          <p:cNvSpPr/>
          <p:nvPr/>
        </p:nvSpPr>
        <p:spPr>
          <a:xfrm>
            <a:off x="658368" y="6044184"/>
            <a:ext cx="2743200" cy="274320"/>
          </a:xfrm>
          <a:prstGeom prst="roundRect">
            <a:avLst>
              <a:gd name="adj" fmla="val 13333"/>
            </a:avLst>
          </a:prstGeom>
          <a:solidFill>
            <a:srgbClr val="E6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14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24" name="Text 21"/>
          <p:cNvSpPr/>
          <p:nvPr/>
        </p:nvSpPr>
        <p:spPr>
          <a:xfrm>
            <a:off x="749808" y="6108192"/>
            <a:ext cx="25603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03B4A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Investors &amp; climate-finance partners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25" name="Shape 22"/>
          <p:cNvSpPr/>
          <p:nvPr/>
        </p:nvSpPr>
        <p:spPr>
          <a:xfrm>
            <a:off x="3584448" y="6044184"/>
            <a:ext cx="2743200" cy="274320"/>
          </a:xfrm>
          <a:prstGeom prst="roundRect">
            <a:avLst>
              <a:gd name="adj" fmla="val 13333"/>
            </a:avLst>
          </a:prstGeom>
          <a:solidFill>
            <a:srgbClr val="E5F3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14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26" name="Text 23"/>
          <p:cNvSpPr/>
          <p:nvPr/>
        </p:nvSpPr>
        <p:spPr>
          <a:xfrm>
            <a:off x="3675888" y="6108192"/>
            <a:ext cx="25603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03B4A"/>
                </a:solidFill>
                <a:latin typeface="Univers Next Arabic" panose="020B0503030202020203" pitchFamily="34" charset="-78"/>
                <a:cs typeface="Univers Next Arabic" panose="020B0503030202020203" pitchFamily="34" charset="-78"/>
              </a:rPr>
              <a:t>Legal, standards &amp; assurance specialists</a:t>
            </a: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27" name="Text 24"/>
          <p:cNvSpPr/>
          <p:nvPr/>
        </p:nvSpPr>
        <p:spPr>
          <a:xfrm>
            <a:off x="7360920" y="5559552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400" dirty="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  <p:sp>
        <p:nvSpPr>
          <p:cNvPr id="2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48793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sz="1400" b="0">
                <a:latin typeface="Univers Next Arabic" panose="020B0503030202020203" pitchFamily="34" charset="-78"/>
                <a:cs typeface="Univers Next Arabic" panose="020B0503030202020203" pitchFamily="34" charset="-78"/>
              </a:rPr>
              <a:t>7</a:t>
            </a:fld>
            <a:endParaRPr lang="en-US" sz="1400">
              <a:latin typeface="Univers Next Arabic" panose="020B0503030202020203" pitchFamily="34" charset="-78"/>
              <a:cs typeface="Univers Next Arabic" panose="020B0503030202020203" pitchFamily="34" charset="-7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itle 1">
            <a:extLst>
              <a:ext uri="{FF2B5EF4-FFF2-40B4-BE49-F238E27FC236}">
                <a16:creationId xmlns:a16="http://schemas.microsoft.com/office/drawing/2014/main" id="{96B43EF0-4D17-684D-9429-879B6536E6A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44418" y="4811173"/>
            <a:ext cx="9727995" cy="495300"/>
          </a:xfrm>
        </p:spPr>
        <p:txBody>
          <a:bodyPr anchor="t"/>
          <a:lstStyle/>
          <a:p>
            <a:pPr algn="l" rtl="0"/>
            <a:r>
              <a:rPr lang="en-US" sz="3000" dirty="0">
                <a:solidFill>
                  <a:schemeClr val="bg1"/>
                </a:solidFill>
              </a:rPr>
              <a:t>Thank you!</a:t>
            </a:r>
            <a:endParaRPr lang="ar-JO" sz="3000" dirty="0">
              <a:solidFill>
                <a:schemeClr val="bg1"/>
              </a:solidFill>
            </a:endParaRPr>
          </a:p>
        </p:txBody>
      </p:sp>
      <p:sp>
        <p:nvSpPr>
          <p:cNvPr id="2" name="Content Placeholder 12">
            <a:extLst>
              <a:ext uri="{FF2B5EF4-FFF2-40B4-BE49-F238E27FC236}">
                <a16:creationId xmlns:a16="http://schemas.microsoft.com/office/drawing/2014/main" id="{5F83C3B9-5748-981A-8F02-1E31E3EEB626}"/>
              </a:ext>
            </a:extLst>
          </p:cNvPr>
          <p:cNvSpPr txBox="1">
            <a:spLocks/>
          </p:cNvSpPr>
          <p:nvPr/>
        </p:nvSpPr>
        <p:spPr>
          <a:xfrm>
            <a:off x="3127563" y="5750195"/>
            <a:ext cx="1891086" cy="295636"/>
          </a:xfrm>
          <a:prstGeom prst="rect">
            <a:avLst/>
          </a:prstGeom>
        </p:spPr>
        <p:txBody>
          <a:bodyPr anchor="ctr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Univers Next Arabic"/>
              </a:rPr>
              <a:t>@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(Body)"/>
                <a:ea typeface="+mn-ea"/>
                <a:cs typeface="Univers Next Arabic"/>
              </a:rPr>
              <a:t>MOCCAEUAE</a:t>
            </a:r>
          </a:p>
        </p:txBody>
      </p:sp>
      <p:sp>
        <p:nvSpPr>
          <p:cNvPr id="4" name="Content Placeholder 12">
            <a:extLst>
              <a:ext uri="{FF2B5EF4-FFF2-40B4-BE49-F238E27FC236}">
                <a16:creationId xmlns:a16="http://schemas.microsoft.com/office/drawing/2014/main" id="{C19E3B13-E1D6-C0E8-753A-3B36BDAE1E42}"/>
              </a:ext>
            </a:extLst>
          </p:cNvPr>
          <p:cNvSpPr txBox="1">
            <a:spLocks/>
          </p:cNvSpPr>
          <p:nvPr/>
        </p:nvSpPr>
        <p:spPr>
          <a:xfrm>
            <a:off x="1184564" y="5306473"/>
            <a:ext cx="3409248" cy="295636"/>
          </a:xfrm>
          <a:prstGeom prst="rect">
            <a:avLst/>
          </a:prstGeom>
        </p:spPr>
        <p:txBody>
          <a:bodyPr anchor="ctr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(Body)"/>
                <a:ea typeface="+mn-ea"/>
                <a:cs typeface="Univers Next Arabic"/>
              </a:rPr>
              <a:t>www.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(Body)"/>
                <a:ea typeface="+mn-ea"/>
                <a:cs typeface="Univers Next Arabic"/>
              </a:rPr>
              <a:t>moccae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(Body)"/>
                <a:ea typeface="+mn-ea"/>
                <a:cs typeface="Univers Next Arabic"/>
              </a:rPr>
              <a:t>.gov.ae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350F06-E1E5-5035-E8F2-FD48A7918A7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4419" y="5703792"/>
            <a:ext cx="1983144" cy="33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4668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Custom 28">
      <a:dk1>
        <a:sysClr val="windowText" lastClr="000000"/>
      </a:dk1>
      <a:lt1>
        <a:sysClr val="window" lastClr="FFFFFF"/>
      </a:lt1>
      <a:dk2>
        <a:srgbClr val="FFFFFF"/>
      </a:dk2>
      <a:lt2>
        <a:srgbClr val="FFFFFF"/>
      </a:lt2>
      <a:accent1>
        <a:srgbClr val="AC833B"/>
      </a:accent1>
      <a:accent2>
        <a:srgbClr val="D0AB74"/>
      </a:accent2>
      <a:accent3>
        <a:srgbClr val="D8D8D8"/>
      </a:accent3>
      <a:accent4>
        <a:srgbClr val="A5A5A5"/>
      </a:accent4>
      <a:accent5>
        <a:srgbClr val="7F7F7F"/>
      </a:accent5>
      <a:accent6>
        <a:srgbClr val="5F5F5F"/>
      </a:accent6>
      <a:hlink>
        <a:srgbClr val="FF0000"/>
      </a:hlink>
      <a:folHlink>
        <a:srgbClr val="C00000"/>
      </a:folHlink>
    </a:clrScheme>
    <a:fontScheme name="Custom 2">
      <a:majorFont>
        <a:latin typeface="Univers Next Arabic "/>
        <a:ea typeface=""/>
        <a:cs typeface=""/>
      </a:majorFont>
      <a:minorFont>
        <a:latin typeface="Univers Next Arabic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883</Words>
  <Application>Microsoft Office PowerPoint</Application>
  <PresentationFormat>Widescreen</PresentationFormat>
  <Paragraphs>118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9" baseType="lpstr">
      <vt:lpstr>Aptos</vt:lpstr>
      <vt:lpstr>Arial</vt:lpstr>
      <vt:lpstr>Calibri</vt:lpstr>
      <vt:lpstr>Calibri (Body)</vt:lpstr>
      <vt:lpstr>Univers Next Arabic</vt:lpstr>
      <vt:lpstr>Univers Next Arabic </vt:lpstr>
      <vt:lpstr>Univers Next Arabic Bold</vt:lpstr>
      <vt:lpstr>Univers Next Arabic Light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you!</vt:lpstr>
    </vt:vector>
  </TitlesOfParts>
  <Company>MOCCAE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Climate Response Sprint 2026</dc:title>
  <dc:subject>Climate Response Sprint 2026</dc:subject>
  <dc:creator>Dr. Rania Gamaleldien Sheir</dc:creator>
  <cp:lastModifiedBy>Dr. Rania Gamaleldien Sheir</cp:lastModifiedBy>
  <cp:revision>2</cp:revision>
  <dcterms:created xsi:type="dcterms:W3CDTF">2026-09-09T09:23:02Z</dcterms:created>
  <dcterms:modified xsi:type="dcterms:W3CDTF">2026-09-09T10:46:50Z</dcterms:modified>
</cp:coreProperties>
</file>